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4" r:id="rId1"/>
  </p:sldMasterIdLst>
  <p:sldIdLst>
    <p:sldId id="256" r:id="rId2"/>
  </p:sldIdLst>
  <p:sldSz cx="6858000" cy="9906000" type="A4"/>
  <p:notesSz cx="7102475" cy="10233025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7" autoAdjust="0"/>
    <p:restoredTop sz="94660"/>
  </p:normalViewPr>
  <p:slideViewPr>
    <p:cSldViewPr snapToGrid="0">
      <p:cViewPr varScale="1">
        <p:scale>
          <a:sx n="77" d="100"/>
          <a:sy n="77" d="100"/>
        </p:scale>
        <p:origin x="30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AF6B686-E3A6-8EAD-0A0B-9AEEAFF599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56966D7-E433-C62E-E63F-2D911ABBE9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F19CA1E-8B37-3E88-51A0-7135A629F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09F27-60D5-4FE9-AACA-FB7048CC9BD3}" type="datetimeFigureOut">
              <a:rPr kumimoji="1" lang="ja-JP" altLang="en-US" smtClean="0"/>
              <a:t>2026/4/28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58F1DB0-1BDA-BB24-FA2D-6687D5C72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D03A1DE-EFE7-C64B-735B-DAB3420B6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E7D71-6A78-46C2-901C-205CE2D77B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237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FEB3A8E-28FC-95BE-9E62-29E08A7A6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2FB8851-212E-9E36-4E6E-66AD73FAC5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7A5C69E-922B-3C1C-D5C0-54D5B3CA6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09F27-60D5-4FE9-AACA-FB7048CC9BD3}" type="datetimeFigureOut">
              <a:rPr kumimoji="1" lang="ja-JP" altLang="en-US" smtClean="0"/>
              <a:t>2026/4/28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923311F-D0C2-025B-DF63-59B89EAC8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72C0A5D-70C9-3B24-E38C-998DB7428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E7D71-6A78-46C2-901C-205CE2D77B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3381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C7C07C6-61B8-0717-786E-A7EBDD6D2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2B4C1A1-B85D-022E-DE9C-8162238CC6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E93E191-006C-BD0A-1292-37CDE2B1A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09F27-60D5-4FE9-AACA-FB7048CC9BD3}" type="datetimeFigureOut">
              <a:rPr kumimoji="1" lang="ja-JP" altLang="en-US" smtClean="0"/>
              <a:t>2026/4/28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C9B0B22-CB8C-598E-DCF9-7EE7C976F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E61B0FB-7394-02B4-D48A-BA004D27E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E7D71-6A78-46C2-901C-205CE2D77B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6891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9E5961E-D2E0-AA4F-879F-CC59E4ABD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C091665-9761-14AC-5D39-AC2301C61B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719AD0A-DC5D-C379-C296-255813F586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7FE7442-347D-5B39-1AC8-8DB9B8707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09F27-60D5-4FE9-AACA-FB7048CC9BD3}" type="datetimeFigureOut">
              <a:rPr kumimoji="1" lang="ja-JP" altLang="en-US" smtClean="0"/>
              <a:t>2026/4/28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D61DB25-5DD6-D876-E59F-A1B845257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7649C91-41B0-9D14-5417-5C47B7DA9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E7D71-6A78-46C2-901C-205CE2D77B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6677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27E3014-7FF7-AD96-739D-3C0076E6E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AFC61A9-CBE6-E657-057E-5ED349ABAD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4942ADD-E5C6-D23E-A743-48A31FFAE8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4318CB4-8F12-0D4C-2332-9A7FA37FAB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048F1B3-190A-3BE5-E881-ECD614AA53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76563E9A-7174-20CC-EFCB-7DD7025B8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09F27-60D5-4FE9-AACA-FB7048CC9BD3}" type="datetimeFigureOut">
              <a:rPr kumimoji="1" lang="ja-JP" altLang="en-US" smtClean="0"/>
              <a:t>2026/4/28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E4185D2-EB28-BDBE-789F-A3D7C282B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1D076D4-8AD7-B570-BBA4-8E014A36C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E7D71-6A78-46C2-901C-205CE2D77B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4394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71DF4CB-721A-E343-7191-C106F8295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B2A5CC6-6204-FD87-A2F7-5437DB1A7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09F27-60D5-4FE9-AACA-FB7048CC9BD3}" type="datetimeFigureOut">
              <a:rPr kumimoji="1" lang="ja-JP" altLang="en-US" smtClean="0"/>
              <a:t>2026/4/28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9FAA065-037F-5193-3CEF-ED1509ACD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6CE6348-6B9A-72BC-5854-7EA068DBD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E7D71-6A78-46C2-901C-205CE2D77B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5172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D00216A-393B-E9D1-FD43-EB16E03CD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09F27-60D5-4FE9-AACA-FB7048CC9BD3}" type="datetimeFigureOut">
              <a:rPr kumimoji="1" lang="ja-JP" altLang="en-US" smtClean="0"/>
              <a:t>2026/4/28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237C230-2642-F5F4-4C10-8B74BF3D9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6DE5DB1-D3A3-FBD3-A7D9-C719C6F82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E7D71-6A78-46C2-901C-205CE2D77B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1069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9FEF68F-EAAB-7A8D-243A-86BD80A2C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5214822-650D-C8DF-99C8-F2B444613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E327030-4EF9-7129-5ED3-1B36861C51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E69AEC3-BBC8-2909-437E-ED2C87532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09F27-60D5-4FE9-AACA-FB7048CC9BD3}" type="datetimeFigureOut">
              <a:rPr kumimoji="1" lang="ja-JP" altLang="en-US" smtClean="0"/>
              <a:t>2026/4/28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6EB168C-144E-5414-2178-79622CC96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972F193-FC43-EFFC-F161-AFA13E645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E7D71-6A78-46C2-901C-205CE2D77B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8903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34245F7-642D-31A3-E34D-B2E1293D5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9962AAE-381F-32A0-DE98-F30D83EBED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3D106A7-6D45-D149-2718-D9DD2E5DA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DA9CEC9-2460-A4D3-1E1D-ECF6E4933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09F27-60D5-4FE9-AACA-FB7048CC9BD3}" type="datetimeFigureOut">
              <a:rPr kumimoji="1" lang="ja-JP" altLang="en-US" smtClean="0"/>
              <a:t>2026/4/28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6BAE9F1-A856-9460-7AAD-CDF27B81E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C3CA258-E76B-B2DA-5DE0-C996407FA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E7D71-6A78-46C2-901C-205CE2D77B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916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8590C0-F058-2583-EE40-35DE6F818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956DB5C-2179-A9BD-1958-EF55506E3A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4AD0620-B4BC-7126-51F5-E00B95421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09F27-60D5-4FE9-AACA-FB7048CC9BD3}" type="datetimeFigureOut">
              <a:rPr kumimoji="1" lang="ja-JP" altLang="en-US" smtClean="0"/>
              <a:t>2026/4/28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BA8DF8-8144-973C-0AC2-F59D88BF4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6FD03DD-AD79-313E-154A-6EF389633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E7D71-6A78-46C2-901C-205CE2D77B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6156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00F1325-0202-AB15-3268-9BFE8EBDB4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35A9D90-9B81-520D-BF77-B6CF60D204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C71FD1-66FC-A86E-B14C-0D8953460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09F27-60D5-4FE9-AACA-FB7048CC9BD3}" type="datetimeFigureOut">
              <a:rPr kumimoji="1" lang="ja-JP" altLang="en-US" smtClean="0"/>
              <a:t>2026/4/28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BEBA59B-FC0C-A3DA-5C42-BB266BB47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2E44221-9846-8AB2-75ED-F61566E20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E7D71-6A78-46C2-901C-205CE2D77B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1892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B3C8DB5-95D1-A5A1-CC90-7FFADA1D3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2FD5F07-8C8B-7E89-55F4-05CD448A8D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A4317E5-517B-6743-B094-615D37C73C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09F27-60D5-4FE9-AACA-FB7048CC9BD3}" type="datetimeFigureOut">
              <a:rPr kumimoji="1" lang="ja-JP" altLang="en-US" smtClean="0"/>
              <a:t>2026/4/28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A1CCB11-3638-7101-708F-A9E86B94C7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A1F37E0-DE0B-2634-A1DC-7C180C7B10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E7D71-6A78-46C2-901C-205CE2D77B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139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5" r:id="rId1"/>
    <p:sldLayoutId id="2147484016" r:id="rId2"/>
    <p:sldLayoutId id="2147484017" r:id="rId3"/>
    <p:sldLayoutId id="2147484018" r:id="rId4"/>
    <p:sldLayoutId id="2147484019" r:id="rId5"/>
    <p:sldLayoutId id="2147484020" r:id="rId6"/>
    <p:sldLayoutId id="2147484021" r:id="rId7"/>
    <p:sldLayoutId id="2147484022" r:id="rId8"/>
    <p:sldLayoutId id="2147484023" r:id="rId9"/>
    <p:sldLayoutId id="2147484024" r:id="rId10"/>
    <p:sldLayoutId id="2147484025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kumimoji="1"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kumimoji="1"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AA8B524-D241-19B8-52CF-26BD1A6EFD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26572" y="145046"/>
            <a:ext cx="7511144" cy="112314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ja-JP" altLang="en-US" sz="2300" b="1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学生向け「企業交流会」「企業見学会」</a:t>
            </a:r>
            <a:br>
              <a:rPr lang="ja-JP" altLang="ja-JP" sz="2300" b="1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</a:br>
            <a:r>
              <a:rPr lang="ja-JP" altLang="ja-JP" sz="3200" b="1" dirty="0">
                <a:solidFill>
                  <a:srgbClr val="39302A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受 入 企 業 募 集</a:t>
            </a:r>
            <a:endParaRPr kumimoji="1" lang="ja-JP" altLang="en-US" sz="3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B95E6E8-FD89-D9BD-1EDF-D3195D3844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476139"/>
            <a:ext cx="6858000" cy="1357361"/>
          </a:xfrm>
        </p:spPr>
        <p:txBody>
          <a:bodyPr>
            <a:normAutofit/>
          </a:bodyPr>
          <a:lstStyle/>
          <a:p>
            <a:pPr algn="l">
              <a:spcBef>
                <a:spcPts val="1800"/>
              </a:spcBef>
            </a:pPr>
            <a:r>
              <a:rPr lang="ja-JP" altLang="en-US" sz="1300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　</a:t>
            </a:r>
            <a:r>
              <a:rPr lang="ja-JP" altLang="ja-JP" sz="1300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茅野・産業振興プラザでは</a:t>
            </a:r>
            <a:r>
              <a:rPr lang="ja-JP" altLang="en-US" sz="1300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年間を通し、「企業交流会」と「企業見学会」</a:t>
            </a:r>
            <a:r>
              <a:rPr lang="ja-JP" altLang="ja-JP" sz="1300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を実施</a:t>
            </a:r>
            <a:r>
              <a:rPr lang="ja-JP" altLang="en-US" sz="1300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しており、</a:t>
            </a:r>
            <a:r>
              <a:rPr lang="ja-JP" altLang="en-US" sz="1300" dirty="0">
                <a:latin typeface="Garamond" panose="02020404030301010803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ご協力いただける受入企業様を募集しております</a:t>
            </a:r>
            <a:r>
              <a:rPr lang="ja-JP" altLang="en-US" dirty="0"/>
              <a:t>。</a:t>
            </a:r>
            <a:endParaRPr lang="ja-JP" altLang="ja-JP" sz="1300" dirty="0">
              <a:solidFill>
                <a:schemeClr val="tx1"/>
              </a:solidFill>
              <a:effectLst/>
              <a:latin typeface="Garamond" panose="02020404030301010803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l"/>
            <a:r>
              <a:rPr lang="ja-JP" altLang="ja-JP" sz="1300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　本事業は、学生に茅野市には様々な企業があることを知って</a:t>
            </a:r>
            <a:r>
              <a:rPr lang="ja-JP" altLang="en-US" sz="1300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いただき</a:t>
            </a:r>
            <a:r>
              <a:rPr lang="ja-JP" altLang="ja-JP" sz="1300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、受入企業</a:t>
            </a:r>
            <a:r>
              <a:rPr lang="ja-JP" altLang="en-US" sz="1300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様</a:t>
            </a:r>
            <a:r>
              <a:rPr lang="ja-JP" altLang="ja-JP" sz="1300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としては、学生に魅力をPRする機会として活用</a:t>
            </a:r>
            <a:r>
              <a:rPr lang="ja-JP" altLang="ja-JP" sz="1300">
                <a:solidFill>
                  <a:schemeClr val="tx1"/>
                </a:solidFill>
                <a:effectLst/>
                <a:latin typeface="Garamond" panose="02020404030301010803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してい</a:t>
            </a:r>
            <a:r>
              <a:rPr lang="ja-JP" altLang="en-US" sz="1300">
                <a:solidFill>
                  <a:schemeClr val="tx1"/>
                </a:solidFill>
                <a:effectLst/>
                <a:latin typeface="Garamond" panose="02020404030301010803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ただくものです。</a:t>
            </a:r>
            <a:endParaRPr lang="ja-JP" altLang="ja-JP" sz="1300" dirty="0">
              <a:solidFill>
                <a:schemeClr val="tx1"/>
              </a:solidFill>
              <a:effectLst/>
              <a:latin typeface="Garamond" panose="02020404030301010803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l">
              <a:spcAft>
                <a:spcPts val="1200"/>
              </a:spcAft>
            </a:pPr>
            <a:r>
              <a:rPr lang="ja-JP" altLang="ja-JP" sz="1300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　本企画の趣旨をご理解いただき、ご</a:t>
            </a:r>
            <a:r>
              <a:rPr lang="ja-JP" altLang="en-US" sz="1300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利用いただき</a:t>
            </a:r>
            <a:r>
              <a:rPr lang="ja-JP" altLang="ja-JP" sz="1300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ますようお願い申し上げます。</a:t>
            </a:r>
            <a:endParaRPr lang="ja-JP" altLang="ja-JP" sz="1300" dirty="0">
              <a:solidFill>
                <a:schemeClr val="tx1"/>
              </a:solidFill>
              <a:effectLst/>
              <a:latin typeface="Garamond" panose="02020404030301010803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l"/>
            <a:endParaRPr kumimoji="1" lang="ja-JP" altLang="en-US" dirty="0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B1A71864-4129-98AA-7EDF-AF162B084040}"/>
              </a:ext>
            </a:extLst>
          </p:cNvPr>
          <p:cNvSpPr txBox="1">
            <a:spLocks/>
          </p:cNvSpPr>
          <p:nvPr/>
        </p:nvSpPr>
        <p:spPr>
          <a:xfrm>
            <a:off x="0" y="2303781"/>
            <a:ext cx="6374674" cy="41812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1200"/>
              </a:spcAft>
            </a:pPr>
            <a:endParaRPr lang="ja-JP" altLang="en-US" sz="28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字幕 2">
            <a:extLst>
              <a:ext uri="{FF2B5EF4-FFF2-40B4-BE49-F238E27FC236}">
                <a16:creationId xmlns:a16="http://schemas.microsoft.com/office/drawing/2014/main" id="{EADF5E01-DB09-26FB-C677-8C5E16859B08}"/>
              </a:ext>
            </a:extLst>
          </p:cNvPr>
          <p:cNvSpPr txBox="1">
            <a:spLocks/>
          </p:cNvSpPr>
          <p:nvPr/>
        </p:nvSpPr>
        <p:spPr>
          <a:xfrm>
            <a:off x="85724" y="2753100"/>
            <a:ext cx="6858000" cy="41049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51435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175" indent="0" algn="ctr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kumimoji="1"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50" indent="0" algn="ctr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25" indent="0" algn="ctr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kumimoji="1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700" indent="0" algn="ctr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kumimoji="1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875" indent="0" algn="ctr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kumimoji="1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3050" indent="0" algn="ctr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kumimoji="1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00225" indent="0" algn="ctr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kumimoji="1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0" algn="ctr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kumimoji="1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</a:pPr>
            <a:r>
              <a:rPr lang="ja-JP" altLang="en-US" sz="1900" b="1" dirty="0">
                <a:latin typeface="Garamond" panose="02020404030301010803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詳細</a:t>
            </a:r>
            <a:endParaRPr lang="ja-JP" altLang="ja-JP" sz="1900" dirty="0">
              <a:effectLst/>
              <a:latin typeface="Garamond" panose="02020404030301010803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l">
              <a:lnSpc>
                <a:spcPct val="125000"/>
              </a:lnSpc>
            </a:pPr>
            <a:r>
              <a:rPr lang="ja-JP" altLang="ja-JP" sz="13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募集企業数　</a:t>
            </a:r>
            <a:r>
              <a:rPr lang="en-US" altLang="ja-JP" sz="13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10</a:t>
            </a:r>
            <a:r>
              <a:rPr lang="ja-JP" altLang="ja-JP" sz="13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社程度（応募多数の場合は抽選となります）</a:t>
            </a:r>
          </a:p>
          <a:p>
            <a:pPr algn="l">
              <a:lnSpc>
                <a:spcPct val="125000"/>
              </a:lnSpc>
            </a:pPr>
            <a:r>
              <a:rPr lang="ja-JP" altLang="ja-JP" sz="13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応募要件　</a:t>
            </a:r>
            <a:r>
              <a:rPr lang="ja-JP" altLang="en-US" sz="13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　</a:t>
            </a:r>
            <a:r>
              <a:rPr lang="ja-JP" altLang="ja-JP" sz="13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10名程度の学生を受入れていただけること</a:t>
            </a:r>
          </a:p>
          <a:p>
            <a:pPr algn="l">
              <a:lnSpc>
                <a:spcPct val="125000"/>
              </a:lnSpc>
            </a:pPr>
            <a:r>
              <a:rPr lang="ja-JP" altLang="ja-JP" sz="13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対象学生　</a:t>
            </a:r>
            <a:r>
              <a:rPr lang="ja-JP" altLang="en-US" sz="13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　</a:t>
            </a:r>
            <a:r>
              <a:rPr lang="ja-JP" altLang="ja-JP" sz="13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大学1～4年生、大学院1・2年生</a:t>
            </a:r>
          </a:p>
          <a:p>
            <a:pPr algn="l">
              <a:lnSpc>
                <a:spcPct val="125000"/>
              </a:lnSpc>
            </a:pPr>
            <a:r>
              <a:rPr lang="ja-JP" altLang="en-US" sz="13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実施内容</a:t>
            </a:r>
            <a:r>
              <a:rPr lang="ja-JP" altLang="ja-JP" sz="13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　</a:t>
            </a:r>
            <a:r>
              <a:rPr lang="ja-JP" altLang="en-US" sz="13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「企業交流会」</a:t>
            </a:r>
            <a:endParaRPr lang="en-US" altLang="ja-JP" sz="1300" dirty="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  <a:p>
            <a:pPr algn="l">
              <a:lnSpc>
                <a:spcPct val="125000"/>
              </a:lnSpc>
            </a:pPr>
            <a:r>
              <a:rPr lang="ja-JP" altLang="en-US" sz="13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　　　　　各学校に行き、学生との交流会を開催（授業終了後からの開催となります。）</a:t>
            </a:r>
            <a:endParaRPr lang="en-US" altLang="ja-JP" sz="1300" dirty="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  <a:p>
            <a:pPr algn="l">
              <a:lnSpc>
                <a:spcPct val="125000"/>
              </a:lnSpc>
            </a:pPr>
            <a:r>
              <a:rPr lang="ja-JP" altLang="en-US" sz="13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　　　　　「企業見学会」</a:t>
            </a:r>
            <a:endParaRPr lang="en-US" altLang="ja-JP" sz="1300" dirty="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  <a:p>
            <a:pPr algn="l">
              <a:lnSpc>
                <a:spcPct val="125000"/>
              </a:lnSpc>
            </a:pPr>
            <a:r>
              <a:rPr lang="ja-JP" altLang="en-US" sz="13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　　　　　　</a:t>
            </a:r>
            <a:r>
              <a:rPr lang="ja-JP" altLang="ja-JP" sz="13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事業内容の説明</a:t>
            </a:r>
            <a:r>
              <a:rPr lang="ja-JP" altLang="en-US" sz="13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、工場内の見学</a:t>
            </a:r>
            <a:r>
              <a:rPr lang="ja-JP" altLang="ja-JP" sz="13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（1.5Ｈ前後）</a:t>
            </a:r>
          </a:p>
          <a:p>
            <a:pPr marL="825500" indent="-825500" algn="l"/>
            <a:r>
              <a:rPr lang="ja-JP" altLang="ja-JP" sz="13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申込方法　</a:t>
            </a:r>
            <a:r>
              <a:rPr lang="ja-JP" altLang="en-US" sz="13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　</a:t>
            </a:r>
            <a:r>
              <a:rPr lang="ja-JP" altLang="ja-JP" sz="13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参加申込欄に必要事項を記入のうえ、</a:t>
            </a:r>
            <a:r>
              <a:rPr lang="en-US" altLang="ja-JP" sz="13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5</a:t>
            </a:r>
            <a:r>
              <a:rPr lang="ja-JP" altLang="ja-JP" sz="13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月</a:t>
            </a:r>
            <a:r>
              <a:rPr lang="en-US" altLang="ja-JP" sz="13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20</a:t>
            </a:r>
            <a:r>
              <a:rPr lang="ja-JP" altLang="ja-JP" sz="13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日（</a:t>
            </a:r>
            <a:r>
              <a:rPr lang="ja-JP" altLang="en-US" sz="13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水</a:t>
            </a:r>
            <a:r>
              <a:rPr lang="ja-JP" altLang="ja-JP" sz="13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）までにFAX、</a:t>
            </a:r>
            <a:endParaRPr lang="en-US" altLang="ja-JP" sz="1300" dirty="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  <a:p>
            <a:pPr marL="825500" indent="-825500" algn="l"/>
            <a:r>
              <a:rPr lang="ja-JP" altLang="en-US" sz="13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　　　　　　</a:t>
            </a:r>
            <a:r>
              <a:rPr lang="ja-JP" altLang="ja-JP" sz="13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メールにてお申込みください。結果は後日プラザより連絡いたします。</a:t>
            </a:r>
            <a:endParaRPr lang="en-US" altLang="ja-JP" sz="1300" dirty="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  <a:p>
            <a:pPr algn="l">
              <a:spcAft>
                <a:spcPts val="1200"/>
              </a:spcAft>
            </a:pPr>
            <a:r>
              <a:rPr lang="ja-JP" altLang="en-US" sz="13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＊「企業交流会」又は「企業見学会」どちらかの場合となる可能がございます</a:t>
            </a:r>
            <a:r>
              <a:rPr lang="ja-JP" altLang="en-US" sz="130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ので　　　　　　ご了承</a:t>
            </a:r>
            <a:r>
              <a:rPr lang="ja-JP" altLang="en-US" sz="13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ください。</a:t>
            </a:r>
            <a:endParaRPr lang="en-US" altLang="ja-JP" sz="1300" dirty="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  <a:p>
            <a:pPr algn="l">
              <a:spcAft>
                <a:spcPts val="1200"/>
              </a:spcAft>
            </a:pPr>
            <a:r>
              <a:rPr lang="ja-JP" altLang="ja-JP" sz="13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申込み・問合せ</a:t>
            </a:r>
            <a:r>
              <a:rPr lang="en-US" altLang="ja-JP" sz="13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   </a:t>
            </a:r>
            <a:r>
              <a:rPr lang="ja-JP" altLang="en-US" sz="13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　　　　　　　　　　　　　　　　　　　　　　　　　　　　　　　　　　　　　　　　　　　　　</a:t>
            </a:r>
            <a:r>
              <a:rPr lang="ja-JP" altLang="ja-JP" sz="13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茅野・産業振興プラザ　</a:t>
            </a:r>
            <a:r>
              <a:rPr lang="ja-JP" altLang="en-US" sz="13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担当：両角・野沢</a:t>
            </a:r>
            <a:r>
              <a:rPr lang="ja-JP" altLang="en-US" sz="13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　</a:t>
            </a:r>
            <a:r>
              <a:rPr lang="ja-JP" altLang="ja-JP" sz="13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FAX:75-2040　E-mail：info@chinoipp.jp</a:t>
            </a:r>
            <a:r>
              <a:rPr lang="ja-JP" altLang="en-US" sz="13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　　　　</a:t>
            </a:r>
            <a:r>
              <a:rPr lang="ja-JP" altLang="en-US" sz="1300" dirty="0">
                <a:latin typeface="Garamond" panose="02020404030301010803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　　　　　　　　　</a:t>
            </a:r>
            <a:r>
              <a:rPr lang="ja-JP" altLang="en-US" sz="1400" dirty="0">
                <a:latin typeface="Garamond" panose="02020404030301010803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　　　　　　　　　　　　　　　　</a:t>
            </a:r>
            <a:r>
              <a:rPr lang="ja-JP" altLang="ja-JP" sz="1400" dirty="0">
                <a:effectLst/>
                <a:ea typeface="メイリオ" panose="020B0604030504040204" pitchFamily="50" charset="-128"/>
                <a:cs typeface="Times New Roman" panose="02020603050405020304" pitchFamily="18" charset="0"/>
              </a:rPr>
              <a:t>　</a:t>
            </a:r>
            <a:endParaRPr lang="ja-JP" altLang="en-US" sz="1400" dirty="0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0CE7F3C8-9FF1-DA08-E41E-0F01D1C89DE0}"/>
              </a:ext>
            </a:extLst>
          </p:cNvPr>
          <p:cNvSpPr/>
          <p:nvPr/>
        </p:nvSpPr>
        <p:spPr>
          <a:xfrm>
            <a:off x="85726" y="84366"/>
            <a:ext cx="6686550" cy="1183821"/>
          </a:xfrm>
          <a:prstGeom prst="round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字幕 2">
            <a:extLst>
              <a:ext uri="{FF2B5EF4-FFF2-40B4-BE49-F238E27FC236}">
                <a16:creationId xmlns:a16="http://schemas.microsoft.com/office/drawing/2014/main" id="{10F8A04B-B911-DD47-4D87-60106B3140FB}"/>
              </a:ext>
            </a:extLst>
          </p:cNvPr>
          <p:cNvSpPr txBox="1">
            <a:spLocks/>
          </p:cNvSpPr>
          <p:nvPr/>
        </p:nvSpPr>
        <p:spPr>
          <a:xfrm>
            <a:off x="0" y="6590214"/>
            <a:ext cx="6858000" cy="35482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51435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175" indent="0" algn="ctr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kumimoji="1"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50" indent="0" algn="ctr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25" indent="0" algn="ctr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kumimoji="1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700" indent="0" algn="ctr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kumimoji="1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875" indent="0" algn="ctr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kumimoji="1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3050" indent="0" algn="ctr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kumimoji="1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00225" indent="0" algn="ctr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kumimoji="1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0" algn="ctr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kumimoji="1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</a:pPr>
            <a:endParaRPr lang="ja-JP" altLang="en-US" sz="1400" dirty="0"/>
          </a:p>
        </p:txBody>
      </p:sp>
      <p:sp>
        <p:nvSpPr>
          <p:cNvPr id="16" name="字幕 2">
            <a:extLst>
              <a:ext uri="{FF2B5EF4-FFF2-40B4-BE49-F238E27FC236}">
                <a16:creationId xmlns:a16="http://schemas.microsoft.com/office/drawing/2014/main" id="{239BDED4-ED8F-6F8A-5C5B-EDE41BDBA04E}"/>
              </a:ext>
            </a:extLst>
          </p:cNvPr>
          <p:cNvSpPr txBox="1">
            <a:spLocks/>
          </p:cNvSpPr>
          <p:nvPr/>
        </p:nvSpPr>
        <p:spPr>
          <a:xfrm>
            <a:off x="161927" y="6858000"/>
            <a:ext cx="6610349" cy="28281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51435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175" indent="0" algn="ctr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kumimoji="1"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50" indent="0" algn="ctr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25" indent="0" algn="ctr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kumimoji="1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700" indent="0" algn="ctr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kumimoji="1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875" indent="0" algn="ctr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kumimoji="1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3050" indent="0" algn="ctr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kumimoji="1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00225" indent="0" algn="ctr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kumimoji="1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0" algn="ctr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kumimoji="1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1800"/>
              </a:spcBef>
            </a:pPr>
            <a:r>
              <a:rPr lang="ja-JP" altLang="ja-JP" sz="1000" kern="100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－－ －－ －－－ －【申込欄　切り取らずにそのままＦＡＸ</a:t>
            </a:r>
            <a:r>
              <a:rPr lang="ja-JP" altLang="en-US" sz="1000" kern="100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又は</a:t>
            </a:r>
            <a:r>
              <a:rPr lang="en-US" altLang="ja-JP" sz="1000" kern="100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E-mail</a:t>
            </a:r>
            <a:r>
              <a:rPr lang="ja-JP" altLang="en-US" sz="1000" kern="100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で申込みください</a:t>
            </a:r>
            <a:r>
              <a:rPr lang="ja-JP" altLang="ja-JP" sz="1000" kern="100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】－－ －－－ －－－</a:t>
            </a:r>
            <a:endParaRPr lang="en-US" altLang="ja-JP" sz="1000" kern="100" dirty="0">
              <a:solidFill>
                <a:srgbClr val="000000"/>
              </a:solidFill>
              <a:effectLst/>
              <a:latin typeface="Garamond" panose="02020404030301010803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  <a:p>
            <a:pPr algn="l">
              <a:spcBef>
                <a:spcPts val="1800"/>
              </a:spcBef>
            </a:pPr>
            <a:r>
              <a:rPr lang="zh-CN" altLang="en-US" sz="1000" b="1" dirty="0">
                <a:effectLst/>
                <a:latin typeface="Garamond" panose="02020404030301010803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貴社名　：</a:t>
            </a:r>
          </a:p>
          <a:p>
            <a:pPr algn="l">
              <a:spcBef>
                <a:spcPts val="1800"/>
              </a:spcBef>
            </a:pPr>
            <a:r>
              <a:rPr lang="zh-CN" altLang="en-US" sz="1000" b="1" dirty="0">
                <a:effectLst/>
                <a:latin typeface="Garamond" panose="02020404030301010803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御担当者：</a:t>
            </a:r>
            <a:endParaRPr lang="en-US" altLang="zh-CN" sz="1000" b="1" dirty="0">
              <a:effectLst/>
              <a:latin typeface="Garamond" panose="02020404030301010803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  <a:p>
            <a:pPr algn="l">
              <a:spcBef>
                <a:spcPts val="1800"/>
              </a:spcBef>
            </a:pPr>
            <a:r>
              <a:rPr lang="en-US" altLang="zh-CN" sz="1000" b="1" dirty="0">
                <a:effectLst/>
                <a:latin typeface="Garamond" panose="02020404030301010803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E-mail   </a:t>
            </a:r>
            <a:r>
              <a:rPr lang="ja-JP" altLang="en-US" sz="1000" b="1" dirty="0">
                <a:latin typeface="Garamond" panose="02020404030301010803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  </a:t>
            </a:r>
            <a:r>
              <a:rPr lang="zh-CN" altLang="en-US" sz="1000" b="1" dirty="0">
                <a:effectLst/>
                <a:latin typeface="Garamond" panose="02020404030301010803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：</a:t>
            </a:r>
          </a:p>
          <a:p>
            <a:pPr algn="l">
              <a:spcBef>
                <a:spcPts val="1800"/>
              </a:spcBef>
            </a:pPr>
            <a:r>
              <a:rPr lang="zh-CN" altLang="en-US" sz="1000" b="1" dirty="0">
                <a:effectLst/>
                <a:latin typeface="Garamond" panose="02020404030301010803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電話番号：</a:t>
            </a:r>
          </a:p>
          <a:p>
            <a:pPr algn="l">
              <a:spcBef>
                <a:spcPts val="1800"/>
              </a:spcBef>
            </a:pPr>
            <a:r>
              <a:rPr lang="ja-JP" altLang="en-US" sz="1000" b="1" dirty="0">
                <a:effectLst/>
                <a:latin typeface="Garamond" panose="02020404030301010803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ご希望の見学会（両コース希望していただいてもかまいません）</a:t>
            </a:r>
            <a:endParaRPr lang="en-US" altLang="ja-JP" sz="1000" b="1" dirty="0">
              <a:effectLst/>
              <a:latin typeface="Garamond" panose="02020404030301010803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  <a:p>
            <a:pPr algn="l">
              <a:spcBef>
                <a:spcPts val="1800"/>
              </a:spcBef>
            </a:pPr>
            <a:r>
              <a:rPr lang="ja-JP" altLang="en-US" sz="1000" b="1" dirty="0">
                <a:latin typeface="Garamond" panose="02020404030301010803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□「</a:t>
            </a:r>
            <a:r>
              <a:rPr lang="ja-JP" altLang="en-US" sz="1000" b="1" dirty="0">
                <a:effectLst/>
                <a:latin typeface="Garamond" panose="02020404030301010803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企業交流会」</a:t>
            </a:r>
            <a:endParaRPr lang="en-US" altLang="ja-JP" sz="1000" b="1" dirty="0">
              <a:latin typeface="Garamond" panose="02020404030301010803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  <a:p>
            <a:pPr algn="l">
              <a:spcBef>
                <a:spcPts val="1800"/>
              </a:spcBef>
            </a:pPr>
            <a:r>
              <a:rPr lang="ja-JP" altLang="en-US" sz="1000" b="1" dirty="0">
                <a:effectLst/>
                <a:latin typeface="Garamond" panose="02020404030301010803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□</a:t>
            </a:r>
            <a:r>
              <a:rPr lang="en-US" altLang="ja-JP" sz="1000" b="1" dirty="0">
                <a:effectLst/>
                <a:latin typeface="Garamond" panose="02020404030301010803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 </a:t>
            </a:r>
            <a:r>
              <a:rPr lang="ja-JP" altLang="en-US" sz="1000" b="1" dirty="0">
                <a:effectLst/>
                <a:latin typeface="Garamond" panose="02020404030301010803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「</a:t>
            </a:r>
            <a:r>
              <a:rPr lang="ja-JP" altLang="en-US" sz="1000" b="1" dirty="0">
                <a:latin typeface="Garamond" panose="02020404030301010803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企業見学会</a:t>
            </a:r>
            <a:r>
              <a:rPr lang="ja-JP" altLang="en-US" sz="1000" b="1" dirty="0">
                <a:effectLst/>
                <a:latin typeface="Garamond" panose="02020404030301010803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」</a:t>
            </a:r>
            <a:endParaRPr lang="en-US" altLang="ja-JP" sz="1000" b="1" dirty="0">
              <a:effectLst/>
              <a:latin typeface="Garamond" panose="02020404030301010803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00945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640</TotalTime>
  <Words>338</Words>
  <Application>Microsoft Office PowerPoint</Application>
  <PresentationFormat>A4 210 x 297 mm</PresentationFormat>
  <Paragraphs>24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メイリオ</vt:lpstr>
      <vt:lpstr>游ゴシック</vt:lpstr>
      <vt:lpstr>游ゴシック Light</vt:lpstr>
      <vt:lpstr>Arial</vt:lpstr>
      <vt:lpstr>Garamond</vt:lpstr>
      <vt:lpstr>Office テーマ</vt:lpstr>
      <vt:lpstr>学生向け「企業交流会」「企業見学会」 受 入 企 業 募 集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『公立諏訪東京理科大学学生向け企業見学ツアー』 『Uターン学生向け企業見学ツアー』 ｌ 受 入 企 業 募 集</dc:title>
  <dc:creator>user</dc:creator>
  <cp:lastModifiedBy>user</cp:lastModifiedBy>
  <cp:revision>19</cp:revision>
  <cp:lastPrinted>2025-05-08T02:42:12Z</cp:lastPrinted>
  <dcterms:created xsi:type="dcterms:W3CDTF">2024-03-07T00:27:31Z</dcterms:created>
  <dcterms:modified xsi:type="dcterms:W3CDTF">2026-04-28T04:47:39Z</dcterms:modified>
</cp:coreProperties>
</file>